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5"/>
    <p:restoredTop sz="94088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CEAA25C-D5ED-44A5-8A11-6A7A7F2C042B}" type="datetime1">
              <a:rPr lang="ko-KR" altLang="en-US"/>
              <a:pPr lvl="0">
                <a:defRPr lang="ko-KR" altLang="en-US"/>
              </a:pPr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중간고사가 끝나고 팀이 구성되어서 발표까지 그렇게 긴 시간이 주어지지 않았다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유연한 개발과정인 애자일방법론을 사용하여야 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UI, DB, </a:t>
            </a:r>
            <a:r>
              <a:rPr lang="ko-KR" altLang="en-US" dirty="0"/>
              <a:t>부가기능 세가지 분야를 개발했어야 했는데 세가지 기능의 각각 기초적인 틀을 먼저 잡고 점점 기능을 추가하는 방식으로 개발했다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8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DB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소프트웨어는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mysql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을 사용하였고 테이블은 총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10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개를 사용하였습니다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메뉴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9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개와 누적매출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개에 대한 각각의 정보를 테이블 하나를 사용해 관리했습니다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 </a:t>
            </a:r>
          </a:p>
          <a:p>
            <a:pPr lvl="0">
              <a:defRPr lang="ko-KR" altLang="en-US"/>
            </a:pP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예를 들어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콜라의 누적 판매관리는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cider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라는 테이블에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count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라는 필드를 사용했습니다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 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테이블이 왜 이렇게 많냐고 생각하실 수 있는데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그 이유는 결제 기능 수행과정을 설명하면서 알려드리겠습니다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메뉴들을 선택하고 결제버튼을 누르면 각각의 메뉴에 대한 누적 판매량과 총 매출액을 업데이트 합니다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이 때 결제이전에 존재하던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db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값에 결제 후의 새로운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db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값을 더해줘야 하기 때문에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update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명령문에 이클립스 상에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선언해둔 변수와 함께 더해줘야 했습니다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이 기능을 구현하는데 있어서 효율적인 방법을 못 찾았기 때문에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이렇게 메뉴 하나에 대한 테이블을 하나를 만들어주게 되었습니다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그리고 판매관리 버튼을 누르면 로그인 창이 나오고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로그인이 성공하면 판매관리 창이 출력됩니다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판매관리와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db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의 연동은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swing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의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table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기능과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mysql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의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select 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쿼리문을 통해 구현하였습니다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.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60EC60A8-E32C-4763-832B-480750337B98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0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46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1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0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1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0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9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ED88A-9717-40FA-8B02-BD94414DDDCF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506A6-EA2F-432D-9517-B7AF2EB3A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0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47785;&#52492;&#46076;&#51648;&#44397;&#48165;.kr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eOizmu8d7_0" TargetMode="External"/><Relationship Id="rId5" Type="http://schemas.openxmlformats.org/officeDocument/2006/relationships/hyperlink" Target="http://www.allowto.com/photo/view/3081" TargetMode="External"/><Relationship Id="rId4" Type="http://schemas.openxmlformats.org/officeDocument/2006/relationships/hyperlink" Target="https://github.com/moonshot123/coffeePO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5817834" y="4638428"/>
            <a:ext cx="3749336" cy="1387212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2015041020 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오준호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en-US" altLang="ko-KR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2018038032 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김예원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en-US" altLang="ko-KR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2018032027 </a:t>
            </a: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서울한강체 EB"/>
                <a:ea typeface="서울한강체 EB"/>
              </a:rPr>
              <a:t>황슬비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1456" y="1201563"/>
            <a:ext cx="3622092" cy="56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r>
              <a:rPr lang="ko-KR" altLang="en-US" sz="3200" b="1">
                <a:solidFill>
                  <a:schemeClr val="accent5"/>
                </a:solidFill>
                <a:latin typeface="궁서"/>
                <a:ea typeface="궁서"/>
              </a:rPr>
              <a:t>뜨거워 죽어도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881456" y="1975163"/>
            <a:ext cx="3346881" cy="959696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ko-KR" altLang="en-US" sz="7200" b="1">
                <a:solidFill>
                  <a:schemeClr val="bg1">
                    <a:lumMod val="95000"/>
                  </a:schemeClr>
                </a:solidFill>
                <a:latin typeface="궁서"/>
                <a:ea typeface="궁서"/>
              </a:rPr>
              <a:t>국  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2017" y="151847"/>
            <a:ext cx="2674084" cy="37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900">
                <a:solidFill>
                  <a:schemeClr val="bg1"/>
                </a:solidFill>
                <a:latin typeface="서울한강체 EB"/>
                <a:ea typeface="서울한강체 EB"/>
              </a:rPr>
              <a:t>오픈소스 개발프로젝트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563" y="3186478"/>
            <a:ext cx="230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국밥집 무인</a:t>
            </a:r>
            <a:r>
              <a:rPr lang="en-US" altLang="ko-KR" sz="20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POS 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서울한강체 EB"/>
              <a:ea typeface="서울한강체 EB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34CDDA-FE56-450A-942B-C40DC3CC0BED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45EFDF6F-92BE-4FA3-9080-A48E30024D23}"/>
              </a:ext>
            </a:extLst>
          </p:cNvPr>
          <p:cNvSpPr txBox="1">
            <a:spLocks/>
          </p:cNvSpPr>
          <p:nvPr/>
        </p:nvSpPr>
        <p:spPr>
          <a:xfrm>
            <a:off x="909340" y="255106"/>
            <a:ext cx="474859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– MY SQL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3D115-2A0A-4CEA-A771-80DDC13CD808}"/>
              </a:ext>
            </a:extLst>
          </p:cNvPr>
          <p:cNvSpPr txBox="1"/>
          <p:nvPr/>
        </p:nvSpPr>
        <p:spPr>
          <a:xfrm>
            <a:off x="608766" y="395170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누적 판매량과 총 매출액 업데이트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C9D79D-9337-49BF-84AD-AE8A3BE25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8" t="27246" r="3559" b="34493"/>
          <a:stretch/>
        </p:blipFill>
        <p:spPr>
          <a:xfrm>
            <a:off x="4885156" y="3679010"/>
            <a:ext cx="5395984" cy="2771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6B0A76-8684-441E-86B9-E6E25F7A2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19" t="15132" r="50000" b="26956"/>
          <a:stretch/>
        </p:blipFill>
        <p:spPr>
          <a:xfrm>
            <a:off x="8913250" y="1037724"/>
            <a:ext cx="3127117" cy="4013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D1A31B-BFEC-4DFD-B51F-E13235704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8" t="21884" r="54593" b="44928"/>
          <a:stretch/>
        </p:blipFill>
        <p:spPr>
          <a:xfrm>
            <a:off x="88776" y="1494109"/>
            <a:ext cx="4626756" cy="22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5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D734A-E581-4C0A-90BF-E8C4782B168C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49AFFBA-622F-45FD-A2DC-190E15BDD0FF}"/>
              </a:ext>
            </a:extLst>
          </p:cNvPr>
          <p:cNvSpPr txBox="1">
            <a:spLocks/>
          </p:cNvSpPr>
          <p:nvPr/>
        </p:nvSpPr>
        <p:spPr>
          <a:xfrm>
            <a:off x="896836" y="190848"/>
            <a:ext cx="575244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- GITHUB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D0E984F-6B78-4148-A08A-7BBA1FF2B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" y="1037724"/>
            <a:ext cx="5309859" cy="502490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4CFFB9-CE43-4CFC-A4B4-6FD23943F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69" y="1112078"/>
            <a:ext cx="4959350" cy="5308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2213DD-DD8B-4BAA-9C2A-D1232D86FFC9}"/>
              </a:ext>
            </a:extLst>
          </p:cNvPr>
          <p:cNvSpPr txBox="1"/>
          <p:nvPr/>
        </p:nvSpPr>
        <p:spPr>
          <a:xfrm>
            <a:off x="613862" y="6130496"/>
            <a:ext cx="515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한명이 원격 </a:t>
            </a:r>
            <a:r>
              <a:rPr lang="ko-KR" altLang="en-US" dirty="0" err="1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레퍼지토리</a:t>
            </a:r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생성 → 팀원 개인 브런치 생성</a:t>
            </a:r>
          </a:p>
        </p:txBody>
      </p:sp>
    </p:spTree>
    <p:extLst>
      <p:ext uri="{BB962C8B-B14F-4D97-AF65-F5344CB8AC3E}">
        <p14:creationId xmlns:p14="http://schemas.microsoft.com/office/powerpoint/2010/main" val="290286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D734A-E581-4C0A-90BF-E8C4782B168C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49AFFBA-622F-45FD-A2DC-190E15BDD0FF}"/>
              </a:ext>
            </a:extLst>
          </p:cNvPr>
          <p:cNvSpPr txBox="1">
            <a:spLocks/>
          </p:cNvSpPr>
          <p:nvPr/>
        </p:nvSpPr>
        <p:spPr>
          <a:xfrm>
            <a:off x="896836" y="190848"/>
            <a:ext cx="575244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- GITHUB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F450FB-16FC-4853-B4A0-7C72E4E1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66600"/>
            <a:ext cx="7274828" cy="39035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B7B685-462A-4B16-817E-9746743E9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05" y="2851305"/>
            <a:ext cx="7330065" cy="34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9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D734A-E581-4C0A-90BF-E8C4782B168C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49AFFBA-622F-45FD-A2DC-190E15BDD0FF}"/>
              </a:ext>
            </a:extLst>
          </p:cNvPr>
          <p:cNvSpPr txBox="1">
            <a:spLocks/>
          </p:cNvSpPr>
          <p:nvPr/>
        </p:nvSpPr>
        <p:spPr>
          <a:xfrm>
            <a:off x="896836" y="190848"/>
            <a:ext cx="575244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시연 영상</a:t>
            </a:r>
          </a:p>
        </p:txBody>
      </p:sp>
      <p:pic>
        <p:nvPicPr>
          <p:cNvPr id="2" name="KakaoTalk_Video_20191215_1953_41_552">
            <a:hlinkClick r:id="" action="ppaction://media"/>
            <a:extLst>
              <a:ext uri="{FF2B5EF4-FFF2-40B4-BE49-F238E27FC236}">
                <a16:creationId xmlns:a16="http://schemas.microsoft.com/office/drawing/2014/main" id="{D719A797-3C51-40AF-96C8-F1073BD21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5825" y="1212573"/>
            <a:ext cx="8230566" cy="462630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77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76" y="151866"/>
            <a:ext cx="1520246" cy="51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accent5"/>
                </a:solidFill>
                <a:latin typeface="서울한강체 EB"/>
                <a:ea typeface="서울한강체 EB"/>
              </a:rPr>
              <a:t>마치며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185073" y="125226"/>
            <a:ext cx="2299318" cy="72720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소감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09600" y="1360064"/>
          <a:ext cx="10971909" cy="517527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0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148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오준호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팀에서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업무를 담당했는데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mysql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을 처음엔 낯설고 쓰기 어려웠지만 프로젝트를 진행하면서 많이 배웠고 데이터베이스가 정말 필수적인 요소라고 느꼈다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</a:p>
                    <a:p>
                      <a:pPr algn="l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이번 기회에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db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를 사용해보고 이클립스와 연동해보면서 많은 시행착오도 있었지만 좀 더 완성도높은 프로젝트가 되지않았나 생각한다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</a:p>
                    <a:p>
                      <a:pPr algn="l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또한 오프라인 회의를 할 때 긴 시간동안 프로젝트 진행에 집중해주고 온라인 회의에도 적극적으로 참여해준 팀원들에게 고마움을 느낀다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31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김예원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처음엔 뭘 해야할지 막막해서 주제도 여러번 바뀌고 주제 상의 시간이 오래걸렸다.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시작부터 어려움을 겪는 듯했다. 하지만 팀원들 모두 생각이나 성향이 잘 맞아서 나름의 위기를 잘 극복할 수 있었다.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UI 개발 부분을 진행하면서 내가 사용자일 경우 이 UI가 어떻게 느껴질까를 생각하며 디자인을 하고자했었다.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이정도 결과물을 도출해내는 프로젝트를 처음해봐서 자칫 정말 힘든 프로젝트가 될 수 있었지만, 팀원들과 함께 잘 해낼 수 있었던 것 같다.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148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황슬비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복수전공을 시작하고 처음으로 소프웨어학과의 사람들과 소통할 수 있는 기회가 생겨서 좋았다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프로그램 개발을 혼자서 했다면 굉장히 버거웠을텐데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팀원들이 잘 설명해주고 이끌어준 덕에 프로젝트를 끝까지 해낼 수 있었다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</a:p>
                    <a:p>
                      <a:pPr algn="l">
                        <a:defRPr lang="ko-KR" altLang="en-US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포스기는 다뤄보기만 했지 어떻게 만들어졌는지에 대해 생각해본적은 없었는데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직접 만들어보니까 포스기를 사용하면서 어떤식으로 개발이 되었는지에 대해 관심을 갖게되었다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멀게만 느껴졌던 데이터베이스라는 학문도 직접 다뤄보니 조금 더 가깝게 느껴지기 시작한다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서울한강체 EB"/>
                          <a:ea typeface="서울한강체 EB"/>
                        </a:rPr>
                        <a:t>. 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서울한강체 EB"/>
                        <a:ea typeface="서울한강체 EB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76D2F-9CE6-4F33-A028-964CE389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5" y="2820987"/>
            <a:ext cx="2457450" cy="1216025"/>
          </a:xfrm>
        </p:spPr>
        <p:txBody>
          <a:bodyPr>
            <a:normAutofit fontScale="90000"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2E1BA-A625-4081-A7D3-73F8F06C6E0D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78254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2E1BA-A625-4081-A7D3-73F8F06C6E0D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054C-FEF5-4FFB-AF75-B3F23AFF5663}"/>
              </a:ext>
            </a:extLst>
          </p:cNvPr>
          <p:cNvSpPr txBox="1"/>
          <p:nvPr/>
        </p:nvSpPr>
        <p:spPr>
          <a:xfrm>
            <a:off x="5113060" y="328942"/>
            <a:ext cx="1520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>
                <a:solidFill>
                  <a:schemeClr val="accent5"/>
                </a:solidFill>
                <a:latin typeface="서울한강체 EB"/>
                <a:ea typeface="서울한강체 EB"/>
              </a:rPr>
              <a:t>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B85F8-F192-439E-BB54-9D1CD8021906}"/>
              </a:ext>
            </a:extLst>
          </p:cNvPr>
          <p:cNvSpPr txBox="1"/>
          <p:nvPr/>
        </p:nvSpPr>
        <p:spPr>
          <a:xfrm>
            <a:off x="4454013" y="1661652"/>
            <a:ext cx="68140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http://www.xn--3e0bj8jq5frsbs97awue.kr/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https://github.com/moonshot123/coffeePOS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http://www.allowto.com/photo/view/3081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https://www.youtube.com/watch?v=eOizmu8d7_0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http://blog.naver.com/PostView.nhn?blogId=ouo7581&amp;logNo=221471406815&amp;parentCategoryNo=&amp;categoryNo=80&amp;viewDate=&amp;isShowPopularPosts=true&amp;from=search</a:t>
            </a:r>
          </a:p>
          <a:p>
            <a:endParaRPr lang="ko-KR" altLang="en-US" dirty="0">
              <a:solidFill>
                <a:schemeClr val="bg1">
                  <a:lumMod val="8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2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7399" y="1146908"/>
            <a:ext cx="1068640" cy="523219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소개</a:t>
            </a: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776" y="151866"/>
            <a:ext cx="1699703" cy="51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solidFill>
                  <a:schemeClr val="accent5"/>
                </a:solidFill>
                <a:latin typeface="서울한강체 EB"/>
                <a:ea typeface="서울한강체 EB"/>
              </a:rPr>
              <a:t>INDEX</a:t>
            </a:r>
            <a:endParaRPr lang="ko-KR" altLang="en-US" sz="2800">
              <a:solidFill>
                <a:schemeClr val="accent5"/>
              </a:solidFill>
              <a:latin typeface="서울한강체 EB"/>
              <a:ea typeface="서울한강체 EB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307399" y="2451975"/>
            <a:ext cx="1068640" cy="5232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개발</a:t>
            </a: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1923135" y="1146910"/>
            <a:ext cx="2757020" cy="78010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-"/>
              <a:defRPr lang="ko-KR" altLang="en-US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조원 역할 분담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서울한강체 EB"/>
              <a:ea typeface="서울한강체 EB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1923135" y="2451975"/>
            <a:ext cx="2205520" cy="163368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-"/>
              <a:defRPr lang="ko-KR" altLang="en-US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진행과정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서울한강체 EB"/>
              <a:ea typeface="서울한강체 EB"/>
            </a:endParaRPr>
          </a:p>
          <a:p>
            <a:pPr>
              <a:buChar char="-"/>
              <a:defRPr lang="ko-KR" altLang="en-US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역할분담</a:t>
            </a:r>
          </a:p>
          <a:p>
            <a:pPr>
              <a:spcBef>
                <a:spcPct val="35000"/>
              </a:spcBef>
              <a:buChar char="-"/>
              <a:defRPr lang="ko-KR" altLang="en-US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개발환경</a:t>
            </a:r>
          </a:p>
          <a:p>
            <a:pPr>
              <a:spcBef>
                <a:spcPct val="35000"/>
              </a:spcBef>
              <a:buChar char="-"/>
              <a:defRPr lang="ko-KR" altLang="en-US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시연 영상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서울한강체 EB"/>
              <a:ea typeface="서울한강체 EB"/>
            </a:endParaRPr>
          </a:p>
        </p:txBody>
      </p:sp>
      <p:sp>
        <p:nvSpPr>
          <p:cNvPr id="9" name="내용 개체 틀 2"/>
          <p:cNvSpPr txBox="1"/>
          <p:nvPr/>
        </p:nvSpPr>
        <p:spPr>
          <a:xfrm>
            <a:off x="307398" y="4805217"/>
            <a:ext cx="1482770" cy="5232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마치며</a:t>
            </a:r>
            <a:endParaRPr lang="en-US" altLang="ko-KR">
              <a:solidFill>
                <a:schemeClr val="bg1"/>
              </a:solidFill>
              <a:latin typeface="서울한강체 EB"/>
              <a:ea typeface="서울한강체 EB"/>
            </a:endParaRPr>
          </a:p>
        </p:txBody>
      </p:sp>
      <p:sp>
        <p:nvSpPr>
          <p:cNvPr id="10" name="내용 개체 틀 2"/>
          <p:cNvSpPr txBox="1"/>
          <p:nvPr/>
        </p:nvSpPr>
        <p:spPr>
          <a:xfrm>
            <a:off x="1923135" y="4805217"/>
            <a:ext cx="2205520" cy="163368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-"/>
              <a:defRPr lang="ko-KR" altLang="en-US"/>
            </a:pP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소감</a:t>
            </a:r>
          </a:p>
          <a:p>
            <a:pPr>
              <a:spcBef>
                <a:spcPct val="35000"/>
              </a:spcBef>
              <a:buChar char="-"/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Q&amp;A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63B829-8056-45A2-A7F9-8E40F950D4F4}"/>
              </a:ext>
            </a:extLst>
          </p:cNvPr>
          <p:cNvCxnSpPr/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7EC1A5-4877-4198-8F28-1EF4E2496A7D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accent5"/>
                </a:solidFill>
                <a:latin typeface="서울한강체 EB"/>
                <a:ea typeface="서울한강체 EB"/>
              </a:rPr>
              <a:t>소개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A5D6751-D6E7-4D05-A0E0-5D1F140AF1A4}"/>
              </a:ext>
            </a:extLst>
          </p:cNvPr>
          <p:cNvSpPr txBox="1"/>
          <p:nvPr/>
        </p:nvSpPr>
        <p:spPr>
          <a:xfrm>
            <a:off x="896836" y="190848"/>
            <a:ext cx="2611677" cy="52322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조원역할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DE291-A91F-40ED-9BD5-92DABC811F55}"/>
              </a:ext>
            </a:extLst>
          </p:cNvPr>
          <p:cNvSpPr txBox="1"/>
          <p:nvPr/>
        </p:nvSpPr>
        <p:spPr>
          <a:xfrm>
            <a:off x="-422501" y="6244469"/>
            <a:ext cx="3837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서울한강체 EB"/>
                <a:ea typeface="서울한강체 EB"/>
              </a:rPr>
              <a:t>*</a:t>
            </a:r>
            <a:r>
              <a:rPr lang="ko-KR" altLang="en-US" sz="2400" dirty="0">
                <a:solidFill>
                  <a:schemeClr val="bg1"/>
                </a:solidFill>
                <a:latin typeface="서울한강체 EB"/>
                <a:ea typeface="서울한강체 EB"/>
              </a:rPr>
              <a:t>애자일 방법론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84D75-44BE-4A72-AF10-70C97792A229}"/>
              </a:ext>
            </a:extLst>
          </p:cNvPr>
          <p:cNvSpPr txBox="1"/>
          <p:nvPr/>
        </p:nvSpPr>
        <p:spPr>
          <a:xfrm>
            <a:off x="936144" y="2389913"/>
            <a:ext cx="2691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서울한강체 EB"/>
                <a:ea typeface="서울한강체 EB"/>
              </a:rPr>
              <a:t>오준호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291FE-5298-49CB-B557-04B17D683ACF}"/>
              </a:ext>
            </a:extLst>
          </p:cNvPr>
          <p:cNvSpPr txBox="1"/>
          <p:nvPr/>
        </p:nvSpPr>
        <p:spPr>
          <a:xfrm>
            <a:off x="4698153" y="2422963"/>
            <a:ext cx="2691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서울한강체 EB"/>
                <a:ea typeface="서울한강체 EB"/>
              </a:rPr>
              <a:t>김예원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99186-5C31-4500-8FBB-153DC8DA29F7}"/>
              </a:ext>
            </a:extLst>
          </p:cNvPr>
          <p:cNvSpPr txBox="1"/>
          <p:nvPr/>
        </p:nvSpPr>
        <p:spPr>
          <a:xfrm>
            <a:off x="872047" y="3259723"/>
            <a:ext cx="28226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DB </a:t>
            </a:r>
          </a:p>
          <a:p>
            <a:pPr algn="ctr">
              <a:defRPr lang="ko-KR" altLang="en-US"/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메뉴 및 가격 연동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)</a:t>
            </a:r>
          </a:p>
          <a:p>
            <a:pPr algn="ctr"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서울한강체 EB"/>
                <a:ea typeface="서울한강체 EB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B3B99-0BCA-4385-9FCD-E821C77BCE3F}"/>
              </a:ext>
            </a:extLst>
          </p:cNvPr>
          <p:cNvSpPr txBox="1"/>
          <p:nvPr/>
        </p:nvSpPr>
        <p:spPr>
          <a:xfrm>
            <a:off x="4571247" y="3247664"/>
            <a:ext cx="29452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UI</a:t>
            </a:r>
          </a:p>
          <a:p>
            <a:pPr algn="ctr">
              <a:defRPr lang="ko-KR" altLang="en-US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 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GitHub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(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레퍼지토리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 생성 및 관리</a:t>
            </a:r>
            <a:r>
              <a:rPr lang="en-US" altLang="ko-KR" sz="2400" dirty="0">
                <a:solidFill>
                  <a:schemeClr val="bg1"/>
                </a:solidFill>
                <a:latin typeface="서울한강체 EB"/>
                <a:ea typeface="서울한강체 EB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서울한강체 EB"/>
              <a:ea typeface="서울한강체 EB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8082C-D0DC-4AF1-9BA9-E3117D12B2A9}"/>
              </a:ext>
            </a:extLst>
          </p:cNvPr>
          <p:cNvSpPr txBox="1"/>
          <p:nvPr/>
        </p:nvSpPr>
        <p:spPr>
          <a:xfrm>
            <a:off x="8564407" y="2449963"/>
            <a:ext cx="2691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 dirty="0" err="1">
                <a:solidFill>
                  <a:schemeClr val="bg1"/>
                </a:solidFill>
                <a:latin typeface="서울한강체 EB"/>
                <a:ea typeface="서울한강체 EB"/>
              </a:rPr>
              <a:t>황슬비</a:t>
            </a:r>
            <a:r>
              <a:rPr lang="ko-KR" altLang="en-US" sz="2400" dirty="0">
                <a:solidFill>
                  <a:schemeClr val="bg1"/>
                </a:solidFill>
                <a:latin typeface="서울한강체 EB"/>
                <a:ea typeface="서울한강체 EB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B01FB-EAD9-40A6-8A6A-E784D0AF13BA}"/>
              </a:ext>
            </a:extLst>
          </p:cNvPr>
          <p:cNvSpPr txBox="1"/>
          <p:nvPr/>
        </p:nvSpPr>
        <p:spPr>
          <a:xfrm>
            <a:off x="8429750" y="3336676"/>
            <a:ext cx="29452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부가기능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개발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서울한강체 EB"/>
              <a:ea typeface="서울한강체 EB"/>
            </a:endParaRPr>
          </a:p>
          <a:p>
            <a:pPr algn="ctr">
              <a:defRPr lang="ko-KR" altLang="en-US"/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부가 메뉴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)</a:t>
            </a:r>
          </a:p>
          <a:p>
            <a:pPr algn="ctr">
              <a:defRPr lang="ko-KR" altLang="en-US"/>
            </a:pP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서울한강체 EB"/>
                <a:ea typeface="서울한강체 EB"/>
              </a:rPr>
              <a:t> 기술서 작성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서울한강체 EB"/>
              <a:ea typeface="서울한강체 EB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9C3F1-B19E-4F4F-8239-096A91256C70}"/>
              </a:ext>
            </a:extLst>
          </p:cNvPr>
          <p:cNvSpPr/>
          <p:nvPr/>
        </p:nvSpPr>
        <p:spPr>
          <a:xfrm>
            <a:off x="801440" y="2006122"/>
            <a:ext cx="3234527" cy="2845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B4E4C4-6F5A-42C2-A42C-A9BA8E432ADC}"/>
              </a:ext>
            </a:extLst>
          </p:cNvPr>
          <p:cNvSpPr/>
          <p:nvPr/>
        </p:nvSpPr>
        <p:spPr>
          <a:xfrm>
            <a:off x="4417224" y="2006122"/>
            <a:ext cx="3234527" cy="2845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D14F6B-3241-44C4-896C-59C8DD926FC0}"/>
              </a:ext>
            </a:extLst>
          </p:cNvPr>
          <p:cNvSpPr/>
          <p:nvPr/>
        </p:nvSpPr>
        <p:spPr>
          <a:xfrm>
            <a:off x="8300820" y="2006122"/>
            <a:ext cx="3234527" cy="2845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8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76" y="151866"/>
            <a:ext cx="1202747" cy="51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accent5"/>
                </a:solidFill>
                <a:latin typeface="서울한강체 EB"/>
                <a:ea typeface="서울한강체 EB"/>
              </a:rPr>
              <a:t>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A9B275-7977-4486-BE06-2B0EF00A9AEB}"/>
              </a:ext>
            </a:extLst>
          </p:cNvPr>
          <p:cNvGrpSpPr/>
          <p:nvPr/>
        </p:nvGrpSpPr>
        <p:grpSpPr>
          <a:xfrm>
            <a:off x="88776" y="1016218"/>
            <a:ext cx="5731990" cy="5554593"/>
            <a:chOff x="88776" y="1016218"/>
            <a:chExt cx="5731990" cy="555459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123038" y="2769575"/>
              <a:ext cx="3384206" cy="25381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213392" y="2977486"/>
              <a:ext cx="3865349" cy="289901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b="52890"/>
            <a:stretch>
              <a:fillRect/>
            </a:stretch>
          </p:blipFill>
          <p:spPr>
            <a:xfrm>
              <a:off x="3745381" y="2126786"/>
              <a:ext cx="1009418" cy="397818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8776" y="1493520"/>
              <a:ext cx="5731990" cy="50772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0976" y="1016218"/>
              <a:ext cx="2691449" cy="450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dirty="0">
                  <a:solidFill>
                    <a:schemeClr val="bg1"/>
                  </a:solidFill>
                  <a:latin typeface="서울한강체 EB"/>
                  <a:ea typeface="서울한강체 EB"/>
                </a:rPr>
                <a:t>브레인스토밍</a:t>
              </a: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제목 1"/>
          <p:cNvSpPr txBox="1"/>
          <p:nvPr/>
        </p:nvSpPr>
        <p:spPr>
          <a:xfrm>
            <a:off x="896836" y="190848"/>
            <a:ext cx="2611677" cy="52322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진행과정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E0C001-A9D8-4DA4-A25A-7D47342C5A0A}"/>
              </a:ext>
            </a:extLst>
          </p:cNvPr>
          <p:cNvGrpSpPr/>
          <p:nvPr/>
        </p:nvGrpSpPr>
        <p:grpSpPr>
          <a:xfrm>
            <a:off x="6269392" y="1046149"/>
            <a:ext cx="5731990" cy="5524662"/>
            <a:chOff x="6269392" y="1046149"/>
            <a:chExt cx="5731990" cy="552466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b="11610"/>
            <a:stretch>
              <a:fillRect/>
            </a:stretch>
          </p:blipFill>
          <p:spPr>
            <a:xfrm>
              <a:off x="10836683" y="2773337"/>
              <a:ext cx="1013780" cy="36361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t="46580"/>
            <a:stretch>
              <a:fillRect/>
            </a:stretch>
          </p:blipFill>
          <p:spPr>
            <a:xfrm>
              <a:off x="6518326" y="1740032"/>
              <a:ext cx="1014993" cy="453638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rcRect b="47050"/>
            <a:stretch>
              <a:fillRect/>
            </a:stretch>
          </p:blipFill>
          <p:spPr>
            <a:xfrm>
              <a:off x="7667539" y="1756556"/>
              <a:ext cx="1148670" cy="276472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/>
            <a:srcRect t="52950"/>
            <a:stretch>
              <a:fillRect/>
            </a:stretch>
          </p:blipFill>
          <p:spPr>
            <a:xfrm>
              <a:off x="7298589" y="3952427"/>
              <a:ext cx="1148670" cy="245701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6269392" y="1493520"/>
              <a:ext cx="5731990" cy="50772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53936" y="1046149"/>
              <a:ext cx="2180125" cy="447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>
                  <a:solidFill>
                    <a:schemeClr val="bg1"/>
                  </a:solidFill>
                  <a:latin typeface="서울한강체 EB"/>
                  <a:ea typeface="서울한강체 EB"/>
                </a:rPr>
                <a:t>회의 및 개발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430571" y="2804192"/>
              <a:ext cx="1593901" cy="281276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610038" y="2063651"/>
              <a:ext cx="1433159" cy="4296016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76" y="151866"/>
            <a:ext cx="1202747" cy="51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accent5"/>
                </a:solidFill>
                <a:latin typeface="서울한강체 EB"/>
                <a:ea typeface="서울한강체 EB"/>
              </a:rPr>
              <a:t>개발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563" y="1362703"/>
            <a:ext cx="3659596" cy="484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solidFill>
                  <a:srgbClr val="C00000"/>
                </a:solidFill>
                <a:latin typeface="서울한강체 EB"/>
                <a:ea typeface="서울한강체 EB"/>
              </a:rPr>
              <a:t>개발</a:t>
            </a:r>
          </a:p>
          <a:p>
            <a:pPr lvl="0">
              <a:defRPr lang="ko-KR" altLang="en-US"/>
            </a:pPr>
            <a:endParaRPr lang="ko-KR" altLang="en-US" sz="2400">
              <a:solidFill>
                <a:srgbClr val="C00000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/>
                </a:solidFill>
                <a:latin typeface="서울한강체 EB"/>
                <a:ea typeface="서울한강체 EB"/>
              </a:rPr>
              <a:t>Java : eclipse</a:t>
            </a: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/>
                </a:solidFill>
                <a:latin typeface="서울한강체 EB"/>
                <a:ea typeface="서울한강체 EB"/>
              </a:rPr>
              <a:t>DB : My SQL</a:t>
            </a:r>
          </a:p>
          <a:p>
            <a:pPr lvl="0">
              <a:defRPr lang="ko-KR" altLang="en-US"/>
            </a:pPr>
            <a:endParaRPr lang="en-US" altLang="ko-KR" sz="2400">
              <a:solidFill>
                <a:schemeClr val="bg1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rgbClr val="C00000"/>
                </a:solidFill>
                <a:latin typeface="서울한강체 EB"/>
                <a:ea typeface="서울한강체 EB"/>
              </a:rPr>
              <a:t>디자인</a:t>
            </a:r>
            <a:r>
              <a:rPr lang="ko-KR" altLang="en-US" sz="2400">
                <a:solidFill>
                  <a:schemeClr val="bg1"/>
                </a:solidFill>
                <a:latin typeface="서울한강체 EB"/>
                <a:ea typeface="서울한강체 EB"/>
              </a:rPr>
              <a:t> </a:t>
            </a:r>
          </a:p>
          <a:p>
            <a:pPr lvl="0">
              <a:defRPr lang="ko-KR" altLang="en-US"/>
            </a:pPr>
            <a:endParaRPr lang="ko-KR" altLang="en-US" sz="2400">
              <a:solidFill>
                <a:schemeClr val="bg1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/>
                </a:solidFill>
                <a:latin typeface="서울한강체 EB"/>
                <a:ea typeface="서울한강체 EB"/>
              </a:rPr>
              <a:t>SWING</a:t>
            </a: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/>
                </a:solidFill>
                <a:latin typeface="서울한강체 EB"/>
                <a:ea typeface="서울한강체 EB"/>
              </a:rPr>
              <a:t>Adobe Photoshop</a:t>
            </a:r>
          </a:p>
          <a:p>
            <a:pPr lvl="0">
              <a:defRPr lang="ko-KR" altLang="en-US"/>
            </a:pPr>
            <a:endParaRPr lang="en-US" altLang="ko-KR" sz="2400">
              <a:solidFill>
                <a:srgbClr val="C00000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rgbClr val="C00000"/>
                </a:solidFill>
                <a:latin typeface="서울한강체 EB"/>
                <a:ea typeface="서울한강체 EB"/>
              </a:rPr>
              <a:t>관리</a:t>
            </a:r>
          </a:p>
          <a:p>
            <a:pPr lvl="0">
              <a:defRPr lang="ko-KR" altLang="en-US"/>
            </a:pPr>
            <a:endParaRPr lang="ko-KR" altLang="en-US" sz="2400">
              <a:solidFill>
                <a:srgbClr val="C00000"/>
              </a:solidFill>
              <a:latin typeface="서울한강체 EB"/>
              <a:ea typeface="서울한강체 EB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/>
                </a:solidFill>
                <a:latin typeface="서울한강체 EB"/>
                <a:ea typeface="서울한강체 EB"/>
              </a:rPr>
              <a:t>GitHub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2454B0-0549-447B-A18D-CD0C053FDE35}"/>
              </a:ext>
            </a:extLst>
          </p:cNvPr>
          <p:cNvGrpSpPr/>
          <p:nvPr/>
        </p:nvGrpSpPr>
        <p:grpSpPr>
          <a:xfrm>
            <a:off x="3974113" y="1302326"/>
            <a:ext cx="7815861" cy="5015347"/>
            <a:chOff x="3974113" y="1302326"/>
            <a:chExt cx="7815861" cy="50153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17889" y="1638192"/>
              <a:ext cx="3372145" cy="13606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08568" y="4340020"/>
              <a:ext cx="2814143" cy="1458664"/>
            </a:xfrm>
            <a:prstGeom prst="rect">
              <a:avLst/>
            </a:prstGeom>
          </p:spPr>
        </p:pic>
        <p:sp>
          <p:nvSpPr>
            <p:cNvPr id="18" name="십자형 17"/>
            <p:cNvSpPr/>
            <p:nvPr/>
          </p:nvSpPr>
          <p:spPr>
            <a:xfrm>
              <a:off x="9416229" y="3517812"/>
              <a:ext cx="665018" cy="650785"/>
            </a:xfrm>
            <a:prstGeom prst="plus">
              <a:avLst>
                <a:gd name="adj" fmla="val 3919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양쪽 대괄호 18"/>
            <p:cNvSpPr/>
            <p:nvPr/>
          </p:nvSpPr>
          <p:spPr>
            <a:xfrm>
              <a:off x="8017950" y="1302326"/>
              <a:ext cx="3772024" cy="5015347"/>
            </a:xfrm>
            <a:prstGeom prst="bracketPair">
              <a:avLst>
                <a:gd name="adj" fmla="val 16667"/>
              </a:avLst>
            </a:prstGeom>
            <a:noFill/>
            <a:ln w="76200">
              <a:solidFill>
                <a:srgbClr val="FFC5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974113" y="2671752"/>
              <a:ext cx="2418899" cy="1360631"/>
            </a:xfrm>
            <a:prstGeom prst="rect">
              <a:avLst/>
            </a:prstGeom>
          </p:spPr>
        </p:pic>
        <p:sp>
          <p:nvSpPr>
            <p:cNvPr id="24" name="화살표: 왼쪽/오른쪽 23"/>
            <p:cNvSpPr/>
            <p:nvPr/>
          </p:nvSpPr>
          <p:spPr>
            <a:xfrm>
              <a:off x="6521659" y="3008714"/>
              <a:ext cx="1185843" cy="686708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7" name="제목 1"/>
          <p:cNvSpPr txBox="1"/>
          <p:nvPr/>
        </p:nvSpPr>
        <p:spPr>
          <a:xfrm>
            <a:off x="896836" y="190848"/>
            <a:ext cx="2611677" cy="52322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40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개발환경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66E162-7A89-4557-8357-6F6BA01325AE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D62BBA5D-D293-45E1-8943-7555A359438A}"/>
              </a:ext>
            </a:extLst>
          </p:cNvPr>
          <p:cNvSpPr txBox="1">
            <a:spLocks/>
          </p:cNvSpPr>
          <p:nvPr/>
        </p:nvSpPr>
        <p:spPr>
          <a:xfrm>
            <a:off x="896835" y="190848"/>
            <a:ext cx="4877799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– eclipse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B990A-54A4-4B2D-88BD-F3E723435A33}"/>
              </a:ext>
            </a:extLst>
          </p:cNvPr>
          <p:cNvSpPr txBox="1"/>
          <p:nvPr/>
        </p:nvSpPr>
        <p:spPr>
          <a:xfrm>
            <a:off x="690149" y="4166137"/>
            <a:ext cx="4065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POS_Main.java : POS_ Frame</a:t>
            </a:r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호출</a:t>
            </a:r>
            <a:endParaRPr lang="en-US" altLang="ko-KR" dirty="0">
              <a:solidFill>
                <a:schemeClr val="bg1"/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POS_ Frame.java : </a:t>
            </a:r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프레임 생성</a:t>
            </a:r>
            <a:endParaRPr lang="en-US" altLang="ko-KR" dirty="0">
              <a:solidFill>
                <a:schemeClr val="bg1"/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POSPannel.java : UI </a:t>
            </a:r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및 이벤트 설정</a:t>
            </a:r>
            <a:endParaRPr lang="en-US" altLang="ko-KR" dirty="0">
              <a:solidFill>
                <a:schemeClr val="bg1"/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43E473-4DF0-47CC-BC7F-52845E555327}"/>
              </a:ext>
            </a:extLst>
          </p:cNvPr>
          <p:cNvGrpSpPr/>
          <p:nvPr/>
        </p:nvGrpSpPr>
        <p:grpSpPr>
          <a:xfrm>
            <a:off x="5761633" y="897160"/>
            <a:ext cx="4264241" cy="5316650"/>
            <a:chOff x="5761633" y="897160"/>
            <a:chExt cx="4264241" cy="53166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A512FD-F6B2-4943-ADD3-5DD6C1D6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445" t="13401" r="58995" b="69613"/>
            <a:stretch/>
          </p:blipFill>
          <p:spPr>
            <a:xfrm>
              <a:off x="5774634" y="1282378"/>
              <a:ext cx="4251240" cy="17240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3CCBA4-B2E2-4CB6-85DE-B84A0676B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45" t="13610" r="47805" b="50221"/>
            <a:stretch/>
          </p:blipFill>
          <p:spPr>
            <a:xfrm>
              <a:off x="5761633" y="3717691"/>
              <a:ext cx="4251241" cy="24961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47D971-EC36-48D3-8D97-E6D3EEBDDAE5}"/>
                </a:ext>
              </a:extLst>
            </p:cNvPr>
            <p:cNvSpPr txBox="1"/>
            <p:nvPr/>
          </p:nvSpPr>
          <p:spPr>
            <a:xfrm>
              <a:off x="5761633" y="897160"/>
              <a:ext cx="300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POS_Main.java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3B6E1-C14E-4F2D-9147-4129C0E3F8EA}"/>
                </a:ext>
              </a:extLst>
            </p:cNvPr>
            <p:cNvSpPr txBox="1"/>
            <p:nvPr/>
          </p:nvSpPr>
          <p:spPr>
            <a:xfrm>
              <a:off x="5761633" y="3244334"/>
              <a:ext cx="2713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POS_ Frame.java</a:t>
              </a:r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6EE3969-A288-4A02-80B7-F715A2296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" t="12837" r="85190" b="69444"/>
          <a:stretch/>
        </p:blipFill>
        <p:spPr>
          <a:xfrm>
            <a:off x="695064" y="1351749"/>
            <a:ext cx="3526685" cy="24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66E162-7A89-4557-8357-6F6BA01325AE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D62BBA5D-D293-45E1-8943-7555A359438A}"/>
              </a:ext>
            </a:extLst>
          </p:cNvPr>
          <p:cNvSpPr txBox="1">
            <a:spLocks/>
          </p:cNvSpPr>
          <p:nvPr/>
        </p:nvSpPr>
        <p:spPr>
          <a:xfrm>
            <a:off x="896835" y="190848"/>
            <a:ext cx="4877799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– eclipse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AE2E52-374A-4E45-9B1D-A21855A90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83" b="23333"/>
          <a:stretch/>
        </p:blipFill>
        <p:spPr>
          <a:xfrm>
            <a:off x="125566" y="1608106"/>
            <a:ext cx="6774139" cy="3641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3C3E5A-1581-4424-A0F2-003D55682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9" t="15132" r="31696" b="39565"/>
          <a:stretch/>
        </p:blipFill>
        <p:spPr>
          <a:xfrm>
            <a:off x="7996721" y="1240381"/>
            <a:ext cx="4009749" cy="2082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26AE07-92B9-4771-A422-04A9AABA1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7" t="17825" r="38696" b="30146"/>
          <a:stretch/>
        </p:blipFill>
        <p:spPr>
          <a:xfrm>
            <a:off x="7787896" y="3535054"/>
            <a:ext cx="4218574" cy="30048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F6C439-5036-4D8C-A175-799BAA2176A1}"/>
              </a:ext>
            </a:extLst>
          </p:cNvPr>
          <p:cNvGrpSpPr/>
          <p:nvPr/>
        </p:nvGrpSpPr>
        <p:grpSpPr>
          <a:xfrm>
            <a:off x="6411135" y="4262867"/>
            <a:ext cx="2280697" cy="1549269"/>
            <a:chOff x="6411135" y="4262867"/>
            <a:chExt cx="2280697" cy="1549269"/>
          </a:xfrm>
        </p:grpSpPr>
        <p:sp>
          <p:nvSpPr>
            <p:cNvPr id="19" name="화살표: 굽음 18">
              <a:extLst>
                <a:ext uri="{FF2B5EF4-FFF2-40B4-BE49-F238E27FC236}">
                  <a16:creationId xmlns:a16="http://schemas.microsoft.com/office/drawing/2014/main" id="{18EA502D-7EC0-40F1-BB49-A559DA6340AF}"/>
                </a:ext>
              </a:extLst>
            </p:cNvPr>
            <p:cNvSpPr/>
            <p:nvPr/>
          </p:nvSpPr>
          <p:spPr>
            <a:xfrm flipV="1">
              <a:off x="6411135" y="4262867"/>
              <a:ext cx="1441174" cy="1549269"/>
            </a:xfrm>
            <a:prstGeom prst="bentArrow">
              <a:avLst>
                <a:gd name="adj1" fmla="val 36035"/>
                <a:gd name="adj2" fmla="val 37759"/>
                <a:gd name="adj3" fmla="val 22931"/>
                <a:gd name="adj4" fmla="val 44440"/>
              </a:avLst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8DF937-D98A-4BF8-9C51-1EFCE8F978F9}"/>
                </a:ext>
              </a:extLst>
            </p:cNvPr>
            <p:cNvSpPr txBox="1"/>
            <p:nvPr/>
          </p:nvSpPr>
          <p:spPr>
            <a:xfrm>
              <a:off x="6656399" y="4971288"/>
              <a:ext cx="2035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메뉴버튼 </a:t>
              </a:r>
              <a:endParaRPr lang="en-US" altLang="ko-KR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이미지화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C26AD-BE5F-4443-BE88-6D16E7A4074A}"/>
              </a:ext>
            </a:extLst>
          </p:cNvPr>
          <p:cNvSpPr txBox="1"/>
          <p:nvPr/>
        </p:nvSpPr>
        <p:spPr>
          <a:xfrm>
            <a:off x="7917421" y="87104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화면 버튼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6E257-E894-49BD-8E7F-E223FF83C26D}"/>
              </a:ext>
            </a:extLst>
          </p:cNvPr>
          <p:cNvSpPr txBox="1"/>
          <p:nvPr/>
        </p:nvSpPr>
        <p:spPr>
          <a:xfrm>
            <a:off x="1810077" y="5260884"/>
            <a:ext cx="305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기본화면</a:t>
            </a:r>
          </a:p>
        </p:txBody>
      </p:sp>
    </p:spTree>
    <p:extLst>
      <p:ext uri="{BB962C8B-B14F-4D97-AF65-F5344CB8AC3E}">
        <p14:creationId xmlns:p14="http://schemas.microsoft.com/office/powerpoint/2010/main" val="23996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23C25F-156D-4488-B068-7D3CB1644404}"/>
              </a:ext>
            </a:extLst>
          </p:cNvPr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01</a:t>
            </a:r>
            <a:r>
              <a:rPr lang="ko-KR" altLang="en-US" sz="2000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A8E26-D38C-462F-B999-2B1A24F164C5}"/>
              </a:ext>
            </a:extLst>
          </p:cNvPr>
          <p:cNvSpPr txBox="1"/>
          <p:nvPr/>
        </p:nvSpPr>
        <p:spPr>
          <a:xfrm>
            <a:off x="88776" y="151866"/>
            <a:ext cx="120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66E162-7A89-4557-8357-6F6BA01325AE}"/>
              </a:ext>
            </a:extLst>
          </p:cNvPr>
          <p:cNvCxnSpPr>
            <a:cxnSpLocks/>
          </p:cNvCxnSpPr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D62BBA5D-D293-45E1-8943-7555A359438A}"/>
              </a:ext>
            </a:extLst>
          </p:cNvPr>
          <p:cNvSpPr txBox="1">
            <a:spLocks/>
          </p:cNvSpPr>
          <p:nvPr/>
        </p:nvSpPr>
        <p:spPr>
          <a:xfrm>
            <a:off x="896835" y="190848"/>
            <a:ext cx="4877799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개발환경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– eclipse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E9DF2-52DB-43A5-BC2A-DFACA282D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1" t="36232" r="40788" b="42319"/>
          <a:stretch/>
        </p:blipFill>
        <p:spPr>
          <a:xfrm>
            <a:off x="769661" y="1354232"/>
            <a:ext cx="3172919" cy="2074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32E9F1-75D2-49AD-BF52-8CBA1B810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79" t="16232" r="28505" b="54203"/>
          <a:stretch/>
        </p:blipFill>
        <p:spPr>
          <a:xfrm>
            <a:off x="4641767" y="966600"/>
            <a:ext cx="7178136" cy="2605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2864DC-FBC6-4F12-8A4A-DE9CADE54F16}"/>
              </a:ext>
            </a:extLst>
          </p:cNvPr>
          <p:cNvSpPr txBox="1"/>
          <p:nvPr/>
        </p:nvSpPr>
        <p:spPr>
          <a:xfrm>
            <a:off x="1404137" y="3495297"/>
            <a:ext cx="19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로그인 창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9EF092-BF82-4798-93F1-32C1D37314AE}"/>
              </a:ext>
            </a:extLst>
          </p:cNvPr>
          <p:cNvGrpSpPr/>
          <p:nvPr/>
        </p:nvGrpSpPr>
        <p:grpSpPr>
          <a:xfrm>
            <a:off x="1701283" y="3935753"/>
            <a:ext cx="2620104" cy="2321722"/>
            <a:chOff x="1701283" y="3935753"/>
            <a:chExt cx="2620104" cy="23217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FBE51F3-4BA3-4750-A79E-48CE0CA38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124" t="35507" r="40571" b="42029"/>
            <a:stretch/>
          </p:blipFill>
          <p:spPr>
            <a:xfrm>
              <a:off x="1701283" y="3935753"/>
              <a:ext cx="2620104" cy="18086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46E5C-7CDA-4999-891D-6B29DF644271}"/>
                </a:ext>
              </a:extLst>
            </p:cNvPr>
            <p:cNvSpPr txBox="1"/>
            <p:nvPr/>
          </p:nvSpPr>
          <p:spPr>
            <a:xfrm>
              <a:off x="2059352" y="5888143"/>
              <a:ext cx="1903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로그인 </a:t>
              </a:r>
              <a:r>
                <a:rPr lang="ko-KR" altLang="en-US" dirty="0" err="1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실패시</a:t>
              </a:r>
              <a:endPara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57C47D-9335-48EB-8634-FE10EE403D99}"/>
              </a:ext>
            </a:extLst>
          </p:cNvPr>
          <p:cNvGrpSpPr/>
          <p:nvPr/>
        </p:nvGrpSpPr>
        <p:grpSpPr>
          <a:xfrm>
            <a:off x="6541427" y="3935752"/>
            <a:ext cx="2860990" cy="2321723"/>
            <a:chOff x="6541427" y="3935752"/>
            <a:chExt cx="2860990" cy="23217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608004-3D25-4BBC-BB37-D710C1909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124" t="36232" r="40653" b="42754"/>
            <a:stretch/>
          </p:blipFill>
          <p:spPr>
            <a:xfrm>
              <a:off x="6541427" y="3935752"/>
              <a:ext cx="2860990" cy="185576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E05844-CDF3-4F81-A661-621A9B160D03}"/>
                </a:ext>
              </a:extLst>
            </p:cNvPr>
            <p:cNvSpPr txBox="1"/>
            <p:nvPr/>
          </p:nvSpPr>
          <p:spPr>
            <a:xfrm>
              <a:off x="7044676" y="5888143"/>
              <a:ext cx="1903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로그인 </a:t>
              </a:r>
              <a:r>
                <a:rPr lang="ko-KR" altLang="en-US" dirty="0" err="1">
                  <a:solidFill>
                    <a:schemeClr val="bg1"/>
                  </a:soli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성공시</a:t>
              </a:r>
              <a:endParaRPr lang="ko-KR" altLang="en-US" dirty="0">
                <a:solidFill>
                  <a:schemeClr val="bg1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4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4019" y="125226"/>
            <a:ext cx="1047503" cy="4074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atinLnBrk="0">
              <a:lnSpc>
                <a:spcPct val="90000"/>
              </a:lnSpc>
              <a:spcAft>
                <a:spcPct val="6000"/>
              </a:spcAft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서울한강체 EB"/>
                <a:ea typeface="서울한강체 EB"/>
              </a:rPr>
              <a:t>01</a:t>
            </a:r>
            <a:r>
              <a:rPr lang="ko-KR" altLang="en-US" sz="2000">
                <a:solidFill>
                  <a:schemeClr val="bg1"/>
                </a:solidFill>
                <a:latin typeface="서울한강체 EB"/>
                <a:ea typeface="서울한강체 EB"/>
              </a:rPr>
              <a:t>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76" y="151866"/>
            <a:ext cx="1202747" cy="51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accent5"/>
                </a:solidFill>
                <a:latin typeface="서울한강체 EB"/>
                <a:ea typeface="서울한강체 EB"/>
              </a:rPr>
              <a:t>개발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118" y="1825683"/>
            <a:ext cx="2466777" cy="3114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2672" y="1348978"/>
            <a:ext cx="8769999" cy="40115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2848" y="5029701"/>
            <a:ext cx="2175316" cy="35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10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개의 </a:t>
            </a:r>
            <a:r>
              <a:rPr lang="en-US" altLang="ko-KR">
                <a:solidFill>
                  <a:schemeClr val="bg1"/>
                </a:solidFill>
                <a:latin typeface="서울한강체 EB"/>
                <a:ea typeface="서울한강체 EB"/>
              </a:rPr>
              <a:t>Table</a:t>
            </a:r>
            <a:r>
              <a:rPr lang="ko-KR" altLang="en-US">
                <a:solidFill>
                  <a:schemeClr val="bg1"/>
                </a:solidFill>
                <a:latin typeface="서울한강체 EB"/>
                <a:ea typeface="서울한강체 EB"/>
              </a:rPr>
              <a:t>사용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0258" y="5555029"/>
            <a:ext cx="163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서울한강체 EB"/>
                <a:ea typeface="서울한강체 EB"/>
              </a:rPr>
              <a:t>누적 판매관리</a:t>
            </a:r>
            <a:endParaRPr lang="en-US" altLang="ko-KR" dirty="0">
              <a:solidFill>
                <a:schemeClr val="bg1"/>
              </a:solidFill>
              <a:latin typeface="서울한강체 EB"/>
              <a:ea typeface="서울한강체 EB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8776" y="785191"/>
            <a:ext cx="11917694" cy="0"/>
          </a:xfrm>
          <a:prstGeom prst="line">
            <a:avLst/>
          </a:prstGeom>
          <a:ln>
            <a:solidFill>
              <a:srgbClr val="CC66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제목 1"/>
          <p:cNvSpPr txBox="1"/>
          <p:nvPr/>
        </p:nvSpPr>
        <p:spPr>
          <a:xfrm>
            <a:off x="909340" y="255106"/>
            <a:ext cx="4748590" cy="52322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40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개발환경 </a:t>
            </a:r>
            <a:r>
              <a:rPr lang="en-US" altLang="ko-KR" sz="400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– MY SQL</a:t>
            </a:r>
            <a:endParaRPr lang="ko-KR" altLang="en-US" sz="4000">
              <a:solidFill>
                <a:schemeClr val="bg1">
                  <a:lumMod val="75000"/>
                </a:schemeClr>
              </a:solidFill>
              <a:latin typeface="서울한강체 EB"/>
              <a:ea typeface="서울한강체 EB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4301" y="6142106"/>
            <a:ext cx="7660740" cy="358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메뉴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9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개와 누적매출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1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서울한강체 EB"/>
                <a:ea typeface="서울한강체 EB"/>
              </a:rPr>
              <a:t>개에 대한 각각의 정보 테이블 하나를 사용해 관리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695</Words>
  <Application>Microsoft Office PowerPoint</Application>
  <PresentationFormat>와이드스크린</PresentationFormat>
  <Paragraphs>141</Paragraphs>
  <Slides>16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08서울한강체 M</vt:lpstr>
      <vt:lpstr>궁서</vt:lpstr>
      <vt:lpstr>맑은 고딕</vt:lpstr>
      <vt:lpstr>서울한강체 EB</vt:lpstr>
      <vt:lpstr>Arial</vt:lpstr>
      <vt:lpstr>Calibri</vt:lpstr>
      <vt:lpstr>Calibri Light</vt:lpstr>
      <vt:lpstr>Office Theme</vt:lpstr>
      <vt:lpstr>국  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소감</vt:lpstr>
      <vt:lpstr>Q&amp;A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뜨거워 죽어도 국밥</dc:title>
  <dc:creator>황슬비</dc:creator>
  <cp:lastModifiedBy>황슬비</cp:lastModifiedBy>
  <cp:revision>45</cp:revision>
  <dcterms:created xsi:type="dcterms:W3CDTF">2019-12-14T19:09:52Z</dcterms:created>
  <dcterms:modified xsi:type="dcterms:W3CDTF">2019-12-15T14:20:13Z</dcterms:modified>
</cp:coreProperties>
</file>